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53" y="45"/>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78A1E62-2707-48E7-B76F-B154902EE607}"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67D2F-AE9F-46D1-B419-0D66C5103B2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8A1E62-2707-48E7-B76F-B154902EE607}"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67D2F-AE9F-46D1-B419-0D66C5103B2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8A1E62-2707-48E7-B76F-B154902EE607}"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67D2F-AE9F-46D1-B419-0D66C5103B2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8A1E62-2707-48E7-B76F-B154902EE607}"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67D2F-AE9F-46D1-B419-0D66C5103B2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8A1E62-2707-48E7-B76F-B154902EE607}"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B67D2F-AE9F-46D1-B419-0D66C5103B2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8A1E62-2707-48E7-B76F-B154902EE607}"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67D2F-AE9F-46D1-B419-0D66C5103B2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78A1E62-2707-48E7-B76F-B154902EE607}" type="datetimeFigureOut">
              <a:rPr lang="en-US" smtClean="0"/>
              <a:pPr/>
              <a:t>10/21/2020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B67D2F-AE9F-46D1-B419-0D66C5103B2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8A1E62-2707-48E7-B76F-B154902EE607}" type="datetimeFigureOut">
              <a:rPr lang="en-US" smtClean="0"/>
              <a:pPr/>
              <a:t>10/21/2020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B67D2F-AE9F-46D1-B419-0D66C5103B2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8A1E62-2707-48E7-B76F-B154902EE607}" type="datetimeFigureOut">
              <a:rPr lang="en-US" smtClean="0"/>
              <a:pPr/>
              <a:t>10/21/2020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B67D2F-AE9F-46D1-B419-0D66C5103B2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8A1E62-2707-48E7-B76F-B154902EE607}"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67D2F-AE9F-46D1-B419-0D66C5103B2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8A1E62-2707-48E7-B76F-B154902EE607}"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B67D2F-AE9F-46D1-B419-0D66C5103B2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A1E62-2707-48E7-B76F-B154902EE607}" type="datetimeFigureOut">
              <a:rPr lang="en-US" smtClean="0"/>
              <a:pPr/>
              <a:t>10/21/2020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B67D2F-AE9F-46D1-B419-0D66C5103B2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209800"/>
          </a:xfrm>
        </p:spPr>
        <p:txBody>
          <a:bodyPr>
            <a:normAutofit/>
          </a:bodyPr>
          <a:lstStyle/>
          <a:p>
            <a:r>
              <a:rPr lang="en-US" dirty="0" err="1"/>
              <a:t>Pólya’s</a:t>
            </a:r>
            <a:r>
              <a:rPr lang="en-US" dirty="0"/>
              <a:t> principles of problem-solving</a:t>
            </a:r>
            <a:br>
              <a:rPr lang="en-US" dirty="0"/>
            </a:br>
            <a:endParaRPr lang="en-US" dirty="0"/>
          </a:p>
        </p:txBody>
      </p:sp>
      <p:sp>
        <p:nvSpPr>
          <p:cNvPr id="3" name="Subtitle 2"/>
          <p:cNvSpPr>
            <a:spLocks noGrp="1"/>
          </p:cNvSpPr>
          <p:nvPr>
            <p:ph type="subTitle" idx="1"/>
          </p:nvPr>
        </p:nvSpPr>
        <p:spPr>
          <a:xfrm>
            <a:off x="685800" y="3200400"/>
            <a:ext cx="7086600" cy="2438400"/>
          </a:xfrm>
        </p:spPr>
        <p:txBody>
          <a:bodyPr>
            <a:normAutofit fontScale="92500" lnSpcReduction="20000"/>
          </a:bodyPr>
          <a:lstStyle/>
          <a:p>
            <a:pPr algn="just"/>
            <a:r>
              <a:rPr lang="en-US" dirty="0">
                <a:solidFill>
                  <a:schemeClr val="tx1"/>
                </a:solidFill>
              </a:rPr>
              <a:t>In 1945 George </a:t>
            </a:r>
            <a:r>
              <a:rPr lang="en-US" dirty="0" err="1">
                <a:solidFill>
                  <a:schemeClr val="tx1"/>
                </a:solidFill>
              </a:rPr>
              <a:t>Polya</a:t>
            </a:r>
            <a:r>
              <a:rPr lang="en-US" dirty="0">
                <a:solidFill>
                  <a:schemeClr val="tx1"/>
                </a:solidFill>
              </a:rPr>
              <a:t> published the book </a:t>
            </a:r>
            <a:r>
              <a:rPr lang="en-US" i="1" dirty="0">
                <a:solidFill>
                  <a:schemeClr val="tx1"/>
                </a:solidFill>
              </a:rPr>
              <a:t>How To Solve It </a:t>
            </a:r>
            <a:r>
              <a:rPr lang="en-US" dirty="0">
                <a:solidFill>
                  <a:schemeClr val="tx1"/>
                </a:solidFill>
              </a:rPr>
              <a:t>which quickly became his most prized publication. It sold over one million copies and has been translated into 17 languages. In this book he identifies four basic principles of problem solving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Desktop/Screen%20Shot%202018-08-05%20at%209.51.16%20AM.png"/>
          <p:cNvPicPr>
            <a:picLocks noChangeAspect="1" noChangeArrowheads="1"/>
          </p:cNvPicPr>
          <p:nvPr/>
        </p:nvPicPr>
        <p:blipFill>
          <a:blip r:embed="rId2"/>
          <a:srcRect/>
          <a:stretch>
            <a:fillRect/>
          </a:stretch>
        </p:blipFill>
        <p:spPr bwMode="auto">
          <a:xfrm>
            <a:off x="838200" y="914400"/>
            <a:ext cx="7467600" cy="5029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Pólya’s</a:t>
            </a:r>
            <a:r>
              <a:rPr lang="en-US" dirty="0"/>
              <a:t> principles of problem-solving</a:t>
            </a:r>
            <a:br>
              <a:rPr lang="en-US" dirty="0"/>
            </a:br>
            <a:endParaRPr lang="en-US" dirty="0"/>
          </a:p>
        </p:txBody>
      </p:sp>
      <p:sp>
        <p:nvSpPr>
          <p:cNvPr id="3" name="Content Placeholder 2"/>
          <p:cNvSpPr>
            <a:spLocks noGrp="1"/>
          </p:cNvSpPr>
          <p:nvPr>
            <p:ph idx="1"/>
          </p:nvPr>
        </p:nvSpPr>
        <p:spPr/>
        <p:txBody>
          <a:bodyPr/>
          <a:lstStyle/>
          <a:p>
            <a:pPr lvl="1"/>
            <a:r>
              <a:rPr lang="en-US" b="1" dirty="0"/>
              <a:t>Understand and explore the problem</a:t>
            </a:r>
          </a:p>
          <a:p>
            <a:pPr lvl="1"/>
            <a:r>
              <a:rPr lang="en-US" dirty="0"/>
              <a:t>Find a strategy</a:t>
            </a:r>
            <a:endParaRPr lang="en-US" sz="3200" dirty="0"/>
          </a:p>
          <a:p>
            <a:pPr lvl="1"/>
            <a:r>
              <a:rPr lang="en-US" dirty="0"/>
              <a:t>Apply the Strategy : Use the strategy to solve the problem</a:t>
            </a:r>
            <a:endParaRPr lang="en-US" sz="3200" dirty="0"/>
          </a:p>
          <a:p>
            <a:pPr lvl="1"/>
            <a:r>
              <a:rPr lang="en-US" dirty="0"/>
              <a:t>Look back and reflect on the solution</a:t>
            </a:r>
            <a:endParaRPr lang="en-US" sz="3200"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382000" cy="1417638"/>
          </a:xfrm>
        </p:spPr>
        <p:txBody>
          <a:bodyPr>
            <a:normAutofit fontScale="90000"/>
          </a:bodyPr>
          <a:lstStyle/>
          <a:p>
            <a:br>
              <a:rPr lang="en-US" sz="3600" b="1" dirty="0"/>
            </a:br>
            <a:r>
              <a:rPr lang="en-US" sz="3600" b="1" dirty="0" err="1"/>
              <a:t>Polya’s</a:t>
            </a:r>
            <a:r>
              <a:rPr lang="en-US" sz="3600" b="1" dirty="0"/>
              <a:t> First Principle: Understand the problem( Ask these question )</a:t>
            </a:r>
            <a:br>
              <a:rPr lang="en-US" b="1" dirty="0"/>
            </a:br>
            <a:endParaRPr lang="en-US" dirty="0"/>
          </a:p>
        </p:txBody>
      </p:sp>
      <p:sp>
        <p:nvSpPr>
          <p:cNvPr id="3" name="Content Placeholder 2"/>
          <p:cNvSpPr>
            <a:spLocks noGrp="1"/>
          </p:cNvSpPr>
          <p:nvPr>
            <p:ph idx="1"/>
          </p:nvPr>
        </p:nvSpPr>
        <p:spPr/>
        <p:txBody>
          <a:bodyPr>
            <a:normAutofit/>
          </a:bodyPr>
          <a:lstStyle/>
          <a:p>
            <a:pPr lvl="0"/>
            <a:r>
              <a:rPr lang="en-US" dirty="0"/>
              <a:t>Do, I understand all the words used in stating the problem?</a:t>
            </a:r>
          </a:p>
          <a:p>
            <a:pPr lvl="0"/>
            <a:r>
              <a:rPr lang="en-US" dirty="0"/>
              <a:t>What is being asked to find or show?</a:t>
            </a:r>
          </a:p>
          <a:p>
            <a:pPr lvl="0"/>
            <a:r>
              <a:rPr lang="en-US" dirty="0"/>
              <a:t>Can, I restate the problem in my own words?</a:t>
            </a:r>
          </a:p>
          <a:p>
            <a:pPr lvl="0"/>
            <a:r>
              <a:rPr lang="en-US" dirty="0"/>
              <a:t>Can, I think of a picture or diagram that might help me understand the problem? Is there enough information to enable me to find a solution?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err="1"/>
              <a:t>Polya’s</a:t>
            </a:r>
            <a:r>
              <a:rPr lang="en-US" sz="4000" b="1" dirty="0"/>
              <a:t> Second Principle: Devise a plan</a:t>
            </a:r>
            <a:br>
              <a:rPr lang="en-US" b="1" dirty="0"/>
            </a:br>
            <a:endParaRPr lang="en-US" dirty="0"/>
          </a:p>
        </p:txBody>
      </p:sp>
      <p:sp>
        <p:nvSpPr>
          <p:cNvPr id="3" name="Content Placeholder 2"/>
          <p:cNvSpPr>
            <a:spLocks noGrp="1"/>
          </p:cNvSpPr>
          <p:nvPr>
            <p:ph idx="1"/>
          </p:nvPr>
        </p:nvSpPr>
        <p:spPr/>
        <p:txBody>
          <a:bodyPr/>
          <a:lstStyle/>
          <a:p>
            <a:r>
              <a:rPr lang="en-US" dirty="0" err="1"/>
              <a:t>Polya</a:t>
            </a:r>
            <a:r>
              <a:rPr lang="en-US" dirty="0"/>
              <a:t> mentions that there are many reasonable ways to solve problems.</a:t>
            </a:r>
          </a:p>
          <a:p>
            <a:r>
              <a:rPr lang="en-US" dirty="0"/>
              <a:t> The skill at choosing an appropriate strategy is best learned by solving many problems.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err="1"/>
              <a:t>Polya’s</a:t>
            </a:r>
            <a:r>
              <a:rPr lang="en-US" sz="4000" b="1" dirty="0"/>
              <a:t> Second Principle: Devise a plan</a:t>
            </a:r>
            <a:br>
              <a:rPr lang="en-US" b="1" dirty="0"/>
            </a:br>
            <a:endParaRPr lang="en-US" dirty="0"/>
          </a:p>
        </p:txBody>
      </p:sp>
      <p:sp>
        <p:nvSpPr>
          <p:cNvPr id="3" name="Content Placeholder 2"/>
          <p:cNvSpPr>
            <a:spLocks noGrp="1"/>
          </p:cNvSpPr>
          <p:nvPr>
            <p:ph idx="1"/>
          </p:nvPr>
        </p:nvSpPr>
        <p:spPr/>
        <p:txBody>
          <a:bodyPr/>
          <a:lstStyle/>
          <a:p>
            <a:pPr lvl="1">
              <a:buNone/>
            </a:pPr>
            <a:r>
              <a:rPr lang="en-US" dirty="0"/>
              <a:t>Guess and check		</a:t>
            </a:r>
            <a:r>
              <a:rPr lang="en-US" i="1" dirty="0"/>
              <a:t>• </a:t>
            </a:r>
            <a:r>
              <a:rPr lang="en-US" dirty="0"/>
              <a:t>Look for a pattern</a:t>
            </a:r>
            <a:endParaRPr lang="en-US" sz="2400" dirty="0"/>
          </a:p>
          <a:p>
            <a:pPr lvl="1">
              <a:buNone/>
            </a:pPr>
            <a:r>
              <a:rPr lang="en-US" dirty="0"/>
              <a:t>Make an orderly list		</a:t>
            </a:r>
            <a:r>
              <a:rPr lang="en-US" i="1" dirty="0"/>
              <a:t>• </a:t>
            </a:r>
            <a:r>
              <a:rPr lang="en-US" dirty="0"/>
              <a:t>Draw a picture</a:t>
            </a:r>
            <a:endParaRPr lang="en-US" sz="2400" dirty="0"/>
          </a:p>
          <a:p>
            <a:pPr lvl="1">
              <a:buNone/>
            </a:pPr>
            <a:r>
              <a:rPr lang="en-US" dirty="0"/>
              <a:t>Eliminate possibilities		</a:t>
            </a:r>
            <a:endParaRPr lang="en-US" sz="2400" dirty="0"/>
          </a:p>
          <a:p>
            <a:pPr lvl="1">
              <a:buNone/>
            </a:pPr>
            <a:r>
              <a:rPr lang="en-US" dirty="0"/>
              <a:t>Use symmetry			</a:t>
            </a:r>
            <a:r>
              <a:rPr lang="en-US" i="1" dirty="0"/>
              <a:t>• </a:t>
            </a:r>
            <a:r>
              <a:rPr lang="en-US" dirty="0"/>
              <a:t>Use a model</a:t>
            </a:r>
            <a:endParaRPr lang="en-US" sz="2400" dirty="0"/>
          </a:p>
          <a:p>
            <a:pPr lvl="1">
              <a:buNone/>
            </a:pPr>
            <a:r>
              <a:rPr lang="en-US" dirty="0"/>
              <a:t>Consider special cases		</a:t>
            </a:r>
            <a:r>
              <a:rPr lang="en-US" i="1" dirty="0"/>
              <a:t>• </a:t>
            </a:r>
            <a:r>
              <a:rPr lang="en-US" dirty="0"/>
              <a:t>Work backwards</a:t>
            </a:r>
            <a:endParaRPr lang="en-US" sz="2400" dirty="0"/>
          </a:p>
          <a:p>
            <a:pPr lvl="1">
              <a:buNone/>
            </a:pPr>
            <a:r>
              <a:rPr lang="en-US" dirty="0"/>
              <a:t>Use direct reasoning		</a:t>
            </a:r>
            <a:r>
              <a:rPr lang="en-US" i="1" dirty="0"/>
              <a:t>• </a:t>
            </a:r>
            <a:r>
              <a:rPr lang="en-US" dirty="0"/>
              <a:t>Use a formula</a:t>
            </a:r>
            <a:endParaRPr lang="en-US" sz="2400" dirty="0"/>
          </a:p>
          <a:p>
            <a:pPr lvl="1">
              <a:buNone/>
            </a:pPr>
            <a:r>
              <a:rPr lang="en-US" dirty="0"/>
              <a:t>Solve an equation		</a:t>
            </a:r>
            <a:r>
              <a:rPr lang="en-US" i="1" dirty="0"/>
              <a:t>• </a:t>
            </a:r>
            <a:r>
              <a:rPr lang="en-US" dirty="0"/>
              <a:t>Be ingenious</a:t>
            </a:r>
            <a:endParaRPr lang="en-US" sz="2400"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err="1"/>
              <a:t>Polya’s</a:t>
            </a:r>
            <a:r>
              <a:rPr lang="en-US" sz="4000" b="1" dirty="0"/>
              <a:t> Third Principle: Carry out the plan</a:t>
            </a:r>
            <a:br>
              <a:rPr lang="en-US" b="1" dirty="0"/>
            </a:br>
            <a:endParaRPr lang="en-US" dirty="0"/>
          </a:p>
        </p:txBody>
      </p:sp>
      <p:sp>
        <p:nvSpPr>
          <p:cNvPr id="3" name="Content Placeholder 2"/>
          <p:cNvSpPr>
            <a:spLocks noGrp="1"/>
          </p:cNvSpPr>
          <p:nvPr>
            <p:ph idx="1"/>
          </p:nvPr>
        </p:nvSpPr>
        <p:spPr/>
        <p:txBody>
          <a:bodyPr/>
          <a:lstStyle/>
          <a:p>
            <a:r>
              <a:rPr lang="en-US" dirty="0"/>
              <a:t>This step is usually easier than devising the plan. In general, all you need is care and patience, given that you have the necessary skills. Persist with the plan that you have chosen. If it continues not to work discard it and choose another. Don’t be misled, this is how mathematics is done, even by professionals.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05800" cy="1417638"/>
          </a:xfrm>
        </p:spPr>
        <p:txBody>
          <a:bodyPr>
            <a:normAutofit fontScale="90000"/>
          </a:bodyPr>
          <a:lstStyle/>
          <a:p>
            <a:br>
              <a:rPr lang="en-US" sz="4000" b="1" dirty="0"/>
            </a:br>
            <a:r>
              <a:rPr lang="en-US" sz="4000" b="1" dirty="0" err="1"/>
              <a:t>Polya’s</a:t>
            </a:r>
            <a:r>
              <a:rPr lang="en-US" sz="4000" b="1" dirty="0"/>
              <a:t> Fourth Principle: Look back</a:t>
            </a:r>
            <a:br>
              <a:rPr lang="en-US" b="1" dirty="0"/>
            </a:br>
            <a:r>
              <a:rPr lang="en-US" b="1" dirty="0"/>
              <a:t> </a:t>
            </a:r>
            <a:br>
              <a:rPr lang="en-US" dirty="0"/>
            </a:br>
            <a:endParaRPr lang="en-US" dirty="0"/>
          </a:p>
        </p:txBody>
      </p:sp>
      <p:sp>
        <p:nvSpPr>
          <p:cNvPr id="3" name="Content Placeholder 2"/>
          <p:cNvSpPr>
            <a:spLocks noGrp="1"/>
          </p:cNvSpPr>
          <p:nvPr>
            <p:ph idx="1"/>
          </p:nvPr>
        </p:nvSpPr>
        <p:spPr/>
        <p:txBody>
          <a:bodyPr/>
          <a:lstStyle/>
          <a:p>
            <a:r>
              <a:rPr lang="en-US" dirty="0" err="1"/>
              <a:t>Polya</a:t>
            </a:r>
            <a:r>
              <a:rPr lang="en-US" dirty="0"/>
              <a:t> mentions that much can be gained by taking the time to reflect and look back at what you have done, what worked, and what didn’t. Doing this will enable you to predict what strategy to use to solve future problems.</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387</Words>
  <Application>Microsoft Office PowerPoint</Application>
  <PresentationFormat>On-screen Show (4:3)</PresentationFormat>
  <Paragraphs>27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Pólya’s principles of problem-solving </vt:lpstr>
      <vt:lpstr>PowerPoint Presentation</vt:lpstr>
      <vt:lpstr>Pólya’s principles of problem-solving </vt:lpstr>
      <vt:lpstr> Polya’s First Principle: Understand the problem( Ask these question ) </vt:lpstr>
      <vt:lpstr>Polya’s Second Principle: Devise a plan </vt:lpstr>
      <vt:lpstr>Polya’s Second Principle: Devise a plan </vt:lpstr>
      <vt:lpstr>Polya’s Third Principle: Carry out the plan </vt:lpstr>
      <vt:lpstr> Polya’s Fourth Principle: Look back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Pólya’s principles of problem-solving</dc:title>
  <dc:creator>dell</dc:creator>
  <cp:lastModifiedBy>Shivdev singh</cp:lastModifiedBy>
  <cp:revision>6</cp:revision>
  <dcterms:created xsi:type="dcterms:W3CDTF">2020-10-18T16:19:27Z</dcterms:created>
  <dcterms:modified xsi:type="dcterms:W3CDTF">2020-10-21T12:01:53Z</dcterms:modified>
</cp:coreProperties>
</file>